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1" r:id="rId3"/>
    <p:sldId id="257" r:id="rId4"/>
    <p:sldId id="268" r:id="rId5"/>
    <p:sldId id="270" r:id="rId6"/>
    <p:sldId id="292" r:id="rId7"/>
    <p:sldId id="259" r:id="rId8"/>
    <p:sldId id="294" r:id="rId9"/>
    <p:sldId id="295" r:id="rId10"/>
    <p:sldId id="298" r:id="rId11"/>
    <p:sldId id="262" r:id="rId12"/>
    <p:sldId id="299" r:id="rId13"/>
    <p:sldId id="300" r:id="rId14"/>
    <p:sldId id="301" r:id="rId15"/>
    <p:sldId id="302" r:id="rId16"/>
    <p:sldId id="303" r:id="rId17"/>
    <p:sldId id="296" r:id="rId18"/>
    <p:sldId id="297" r:id="rId19"/>
    <p:sldId id="278" r:id="rId20"/>
    <p:sldId id="282" r:id="rId21"/>
    <p:sldId id="280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65" r:id="rId30"/>
    <p:sldId id="258" r:id="rId31"/>
    <p:sldId id="291" r:id="rId32"/>
    <p:sldId id="260" r:id="rId33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8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86DB7-2E3A-E746-B000-ADB54AB3F50A}" type="datetimeFigureOut">
              <a:rPr kumimoji="1" lang="ja-JP" altLang="en-US" smtClean="0"/>
              <a:t>17/01/24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07B1F-1F0A-9846-AC89-B59DA50771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782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現状分析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7B1F-1F0A-9846-AC89-B59DA5077190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961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7B1F-1F0A-9846-AC89-B59DA5077190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707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問題点の指摘、現在のデメリットと今後のメリット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7B1F-1F0A-9846-AC89-B59DA5077190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9955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Scratch</a:t>
            </a:r>
            <a:r>
              <a:rPr kumimoji="1" lang="ja-JP" altLang="en-US" dirty="0" smtClean="0"/>
              <a:t>のプログラムの構造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Json</a:t>
            </a:r>
            <a:r>
              <a:rPr kumimoji="1" lang="ja-JP" altLang="en-US" dirty="0" smtClean="0"/>
              <a:t>形式のファイル例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ブロックの利用頻度</a:t>
            </a:r>
            <a:endParaRPr kumimoji="1" lang="en-US" altLang="ja-JP" dirty="0" smtClean="0"/>
          </a:p>
          <a:p>
            <a:r>
              <a:rPr kumimoji="1" lang="ja-JP" altLang="en-US" dirty="0" smtClean="0"/>
              <a:t>集計の具体的な説明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7B1F-1F0A-9846-AC89-B59DA5077190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0189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Scratch</a:t>
            </a:r>
            <a:r>
              <a:rPr kumimoji="1" lang="ja-JP" altLang="en-US" dirty="0" smtClean="0"/>
              <a:t>のプログラムの構造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Json</a:t>
            </a:r>
            <a:r>
              <a:rPr kumimoji="1" lang="ja-JP" altLang="en-US" dirty="0" smtClean="0"/>
              <a:t>形式のファイル例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ブロックの利用頻度</a:t>
            </a:r>
            <a:endParaRPr kumimoji="1" lang="en-US" altLang="ja-JP" dirty="0" smtClean="0"/>
          </a:p>
          <a:p>
            <a:r>
              <a:rPr kumimoji="1" lang="ja-JP" altLang="en-US" dirty="0" smtClean="0"/>
              <a:t>集計の具体的な説明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7B1F-1F0A-9846-AC89-B59DA5077190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0189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Scratch</a:t>
            </a:r>
            <a:r>
              <a:rPr kumimoji="1" lang="ja-JP" altLang="en-US" dirty="0" smtClean="0"/>
              <a:t>のプログラムの構造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Json</a:t>
            </a:r>
            <a:r>
              <a:rPr kumimoji="1" lang="ja-JP" altLang="en-US" dirty="0" smtClean="0"/>
              <a:t>形式のファイル例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ブロックの利用頻度</a:t>
            </a:r>
            <a:endParaRPr kumimoji="1" lang="en-US" altLang="ja-JP" dirty="0" smtClean="0"/>
          </a:p>
          <a:p>
            <a:r>
              <a:rPr kumimoji="1" lang="ja-JP" altLang="en-US" dirty="0" smtClean="0"/>
              <a:t>集計の具体的な説明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7B1F-1F0A-9846-AC89-B59DA5077190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0189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Scratch</a:t>
            </a:r>
            <a:r>
              <a:rPr kumimoji="1" lang="ja-JP" altLang="en-US" dirty="0" smtClean="0"/>
              <a:t>のプログラムの構造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Json</a:t>
            </a:r>
            <a:r>
              <a:rPr kumimoji="1" lang="ja-JP" altLang="en-US" dirty="0" smtClean="0"/>
              <a:t>形式のファイル例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ブロックの利用頻度</a:t>
            </a:r>
            <a:endParaRPr kumimoji="1" lang="en-US" altLang="ja-JP" dirty="0" smtClean="0"/>
          </a:p>
          <a:p>
            <a:r>
              <a:rPr kumimoji="1" lang="ja-JP" altLang="en-US" dirty="0" smtClean="0"/>
              <a:t>集計の具体的な説明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7B1F-1F0A-9846-AC89-B59DA5077190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0189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Scratch</a:t>
            </a:r>
            <a:r>
              <a:rPr kumimoji="1" lang="ja-JP" altLang="en-US" dirty="0" smtClean="0"/>
              <a:t>のプログラムの構造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Json</a:t>
            </a:r>
            <a:r>
              <a:rPr kumimoji="1" lang="ja-JP" altLang="en-US" dirty="0" smtClean="0"/>
              <a:t>形式のファイル例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ブロックの利用頻度</a:t>
            </a:r>
            <a:endParaRPr kumimoji="1" lang="en-US" altLang="ja-JP" dirty="0" smtClean="0"/>
          </a:p>
          <a:p>
            <a:r>
              <a:rPr kumimoji="1" lang="ja-JP" altLang="en-US" dirty="0" smtClean="0"/>
              <a:t>集計の具体的な説明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7B1F-1F0A-9846-AC89-B59DA5077190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0189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Scratch</a:t>
            </a:r>
            <a:r>
              <a:rPr kumimoji="1" lang="ja-JP" altLang="en-US" dirty="0" smtClean="0"/>
              <a:t>のプログラムの構造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Json</a:t>
            </a:r>
            <a:r>
              <a:rPr kumimoji="1" lang="ja-JP" altLang="en-US" dirty="0" smtClean="0"/>
              <a:t>形式のファイル例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ブロックの利用頻度</a:t>
            </a:r>
            <a:endParaRPr kumimoji="1" lang="en-US" altLang="ja-JP" dirty="0" smtClean="0"/>
          </a:p>
          <a:p>
            <a:r>
              <a:rPr kumimoji="1" lang="ja-JP" altLang="en-US" dirty="0" smtClean="0"/>
              <a:t>集計の具体的な説明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7B1F-1F0A-9846-AC89-B59DA5077190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0189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Scratch</a:t>
            </a:r>
            <a:r>
              <a:rPr kumimoji="1" lang="ja-JP" altLang="en-US" dirty="0" smtClean="0"/>
              <a:t>のプログラムの構造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Json</a:t>
            </a:r>
            <a:r>
              <a:rPr kumimoji="1" lang="ja-JP" altLang="en-US" dirty="0" smtClean="0"/>
              <a:t>形式のファイル例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ブロックの利用頻度</a:t>
            </a:r>
            <a:endParaRPr kumimoji="1" lang="en-US" altLang="ja-JP" dirty="0" smtClean="0"/>
          </a:p>
          <a:p>
            <a:r>
              <a:rPr kumimoji="1" lang="ja-JP" altLang="en-US" dirty="0" smtClean="0"/>
              <a:t>集計の具体的な説明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7B1F-1F0A-9846-AC89-B59DA5077190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0189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F698-A70D-D34D-B6C0-4CAAF2AC1194}" type="datetimeFigureOut">
              <a:rPr kumimoji="1" lang="ja-JP" altLang="en-US" smtClean="0"/>
              <a:t>17/01/24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694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F698-A70D-D34D-B6C0-4CAAF2AC1194}" type="datetimeFigureOut">
              <a:rPr kumimoji="1" lang="ja-JP" altLang="en-US" smtClean="0"/>
              <a:t>17/01/24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754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F698-A70D-D34D-B6C0-4CAAF2AC1194}" type="datetimeFigureOut">
              <a:rPr kumimoji="1" lang="ja-JP" altLang="en-US" smtClean="0"/>
              <a:t>17/01/24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286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F698-A70D-D34D-B6C0-4CAAF2AC1194}" type="datetimeFigureOut">
              <a:rPr kumimoji="1" lang="ja-JP" altLang="en-US" smtClean="0"/>
              <a:t>17/01/24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5099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F698-A70D-D34D-B6C0-4CAAF2AC1194}" type="datetimeFigureOut">
              <a:rPr kumimoji="1" lang="ja-JP" altLang="en-US" smtClean="0"/>
              <a:t>17/01/24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6774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F698-A70D-D34D-B6C0-4CAAF2AC1194}" type="datetimeFigureOut">
              <a:rPr kumimoji="1" lang="ja-JP" altLang="en-US" smtClean="0"/>
              <a:t>17/01/24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667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F698-A70D-D34D-B6C0-4CAAF2AC1194}" type="datetimeFigureOut">
              <a:rPr kumimoji="1" lang="ja-JP" altLang="en-US" smtClean="0"/>
              <a:t>17/01/24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94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F698-A70D-D34D-B6C0-4CAAF2AC1194}" type="datetimeFigureOut">
              <a:rPr kumimoji="1" lang="ja-JP" altLang="en-US" smtClean="0"/>
              <a:t>17/01/24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816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F698-A70D-D34D-B6C0-4CAAF2AC1194}" type="datetimeFigureOut">
              <a:rPr kumimoji="1" lang="ja-JP" altLang="en-US" smtClean="0"/>
              <a:t>17/01/24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16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F698-A70D-D34D-B6C0-4CAAF2AC1194}" type="datetimeFigureOut">
              <a:rPr kumimoji="1" lang="ja-JP" altLang="en-US" smtClean="0"/>
              <a:t>17/01/24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484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F698-A70D-D34D-B6C0-4CAAF2AC1194}" type="datetimeFigureOut">
              <a:rPr kumimoji="1" lang="ja-JP" altLang="en-US" smtClean="0"/>
              <a:t>17/01/24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771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0F698-A70D-D34D-B6C0-4CAAF2AC1194}" type="datetimeFigureOut">
              <a:rPr kumimoji="1" lang="ja-JP" altLang="en-US" smtClean="0"/>
              <a:t>17/01/24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7D8CA-1671-CB4A-8046-8B02BB1261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53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gif"/><Relationship Id="rId2" Type="http://schemas.openxmlformats.org/officeDocument/2006/relationships/video" Target="../media/media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3.gif"/><Relationship Id="rId2" Type="http://schemas.openxmlformats.org/officeDocument/2006/relationships/video" Target="../media/media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10627" y="2123747"/>
            <a:ext cx="8125372" cy="1470025"/>
          </a:xfrm>
        </p:spPr>
        <p:txBody>
          <a:bodyPr>
            <a:normAutofit/>
          </a:bodyPr>
          <a:lstStyle/>
          <a:p>
            <a:r>
              <a:rPr kumimoji="1" lang="en-US" altLang="ja-JP" sz="3200" dirty="0" smtClean="0"/>
              <a:t>Scratch</a:t>
            </a:r>
            <a:r>
              <a:rPr lang="ja-JP" altLang="en-US" sz="3200" dirty="0" smtClean="0"/>
              <a:t>プログラムの可視化による類似度推定</a:t>
            </a:r>
            <a:endParaRPr kumimoji="1" lang="ja-JP" altLang="en-US" sz="32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>
                <a:solidFill>
                  <a:schemeClr val="tx1"/>
                </a:solidFill>
              </a:rPr>
              <a:t>2016</a:t>
            </a:r>
            <a:r>
              <a:rPr kumimoji="1" lang="ja-JP" altLang="en-US" dirty="0" smtClean="0">
                <a:solidFill>
                  <a:schemeClr val="tx1"/>
                </a:solidFill>
              </a:rPr>
              <a:t>年度　来住ゼミ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r>
              <a:rPr kumimoji="1" lang="en-US" altLang="ja-JP" dirty="0" smtClean="0">
                <a:solidFill>
                  <a:schemeClr val="tx1"/>
                </a:solidFill>
              </a:rPr>
              <a:t>G13908 </a:t>
            </a:r>
            <a:r>
              <a:rPr kumimoji="1" lang="ja-JP" altLang="en-US" dirty="0" smtClean="0">
                <a:solidFill>
                  <a:schemeClr val="tx1"/>
                </a:solidFill>
              </a:rPr>
              <a:t>岩科智彩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r>
              <a:rPr lang="en-US" altLang="ja-JP" dirty="0" smtClean="0">
                <a:solidFill>
                  <a:schemeClr val="tx1"/>
                </a:solidFill>
              </a:rPr>
              <a:t>G13924 </a:t>
            </a:r>
            <a:r>
              <a:rPr lang="ja-JP" altLang="en-US" dirty="0" smtClean="0">
                <a:solidFill>
                  <a:schemeClr val="tx1"/>
                </a:solidFill>
              </a:rPr>
              <a:t>森下汐美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349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研究方法（</a:t>
            </a:r>
            <a:r>
              <a:rPr lang="en-US" altLang="ja-JP" dirty="0"/>
              <a:t>2</a:t>
            </a:r>
            <a:r>
              <a:rPr lang="en-US" altLang="ja-JP" dirty="0" smtClean="0"/>
              <a:t>/10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S</a:t>
            </a:r>
            <a:r>
              <a:rPr lang="en-US" altLang="ja-JP" dirty="0" err="1" smtClean="0"/>
              <a:t>cratch</a:t>
            </a:r>
            <a:r>
              <a:rPr lang="ja-JP" altLang="en-US" dirty="0" smtClean="0"/>
              <a:t>のプログラムの構造</a:t>
            </a:r>
            <a:r>
              <a:rPr lang="en-US" altLang="ja-JP" dirty="0" smtClean="0"/>
              <a:t>→</a:t>
            </a:r>
            <a:r>
              <a:rPr lang="en-US" altLang="ja-JP" dirty="0" err="1" smtClean="0"/>
              <a:t>json</a:t>
            </a:r>
            <a:r>
              <a:rPr lang="ja-JP" altLang="en-US" dirty="0" smtClean="0"/>
              <a:t>形式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5" name="図 4" descr="スクリーンショット 0029-01-24 15.50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6" y="2219800"/>
            <a:ext cx="6001297" cy="47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3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研究方法（</a:t>
            </a:r>
            <a:r>
              <a:rPr lang="en-US" altLang="ja-JP" dirty="0" smtClean="0"/>
              <a:t>3/10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Scratch</a:t>
            </a:r>
            <a:r>
              <a:rPr lang="ja-JP" altLang="en-US" dirty="0" smtClean="0"/>
              <a:t>で使用できるブロックすべてを一つの辞書に記録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4" name="図 3" descr="スクリーンショット 2017-01-24 16.26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" y="3046878"/>
            <a:ext cx="4331877" cy="3293736"/>
          </a:xfrm>
          <a:prstGeom prst="rect">
            <a:avLst/>
          </a:prstGeom>
        </p:spPr>
      </p:pic>
      <p:sp>
        <p:nvSpPr>
          <p:cNvPr id="5" name="右矢印 4"/>
          <p:cNvSpPr/>
          <p:nvPr/>
        </p:nvSpPr>
        <p:spPr>
          <a:xfrm>
            <a:off x="4146453" y="3977869"/>
            <a:ext cx="1407652" cy="10097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146452" y="4243029"/>
            <a:ext cx="1530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</a:rPr>
              <a:t>辞書</a:t>
            </a:r>
            <a:r>
              <a:rPr lang="en-US" altLang="en-US" sz="2800" dirty="0" smtClean="0">
                <a:solidFill>
                  <a:schemeClr val="bg1"/>
                </a:solidFill>
              </a:rPr>
              <a:t>型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pic>
        <p:nvPicPr>
          <p:cNvPr id="9" name="図 8" descr="スクリーンショット 2017-01-24 17.16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05" y="3058111"/>
            <a:ext cx="3682847" cy="346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04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研究方法（</a:t>
            </a:r>
            <a:r>
              <a:rPr lang="en-US" altLang="ja-JP" dirty="0"/>
              <a:t>4</a:t>
            </a:r>
            <a:r>
              <a:rPr lang="en-US" altLang="ja-JP" dirty="0" smtClean="0"/>
              <a:t>/10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プログラム</a:t>
            </a:r>
            <a:r>
              <a:rPr lang="ja-JP" altLang="en-US" dirty="0" smtClean="0"/>
              <a:t>で</a:t>
            </a:r>
            <a:r>
              <a:rPr lang="ja-JP" altLang="en-US" dirty="0" smtClean="0"/>
              <a:t>使用されているブロックを種類ごとに集計しベクターへ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7" name="下矢印 6"/>
          <p:cNvSpPr/>
          <p:nvPr/>
        </p:nvSpPr>
        <p:spPr>
          <a:xfrm>
            <a:off x="3534430" y="4059336"/>
            <a:ext cx="1958472" cy="12239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ベクター</a:t>
            </a:r>
            <a:endParaRPr kumimoji="1" lang="ja-JP" altLang="en-US" dirty="0"/>
          </a:p>
        </p:txBody>
      </p:sp>
      <p:pic>
        <p:nvPicPr>
          <p:cNvPr id="8" name="図 7" descr="スクリーンショット 2017-01-24 16.46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841"/>
            <a:ext cx="9144000" cy="1264495"/>
          </a:xfrm>
          <a:prstGeom prst="rect">
            <a:avLst/>
          </a:prstGeom>
        </p:spPr>
      </p:pic>
      <p:pic>
        <p:nvPicPr>
          <p:cNvPr id="10" name="図 9" descr="スクリーンショット 2017-01-24 17.19.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85" y="5283296"/>
            <a:ext cx="4471557" cy="127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3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研究方法（</a:t>
            </a:r>
            <a:r>
              <a:rPr lang="ja-JP" altLang="ja-JP" dirty="0"/>
              <a:t>5</a:t>
            </a:r>
            <a:r>
              <a:rPr lang="en-US" altLang="ja-JP" dirty="0" smtClean="0"/>
              <a:t>/10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c</a:t>
            </a:r>
            <a:r>
              <a:rPr kumimoji="1" lang="en-US" altLang="ja-JP" dirty="0" err="1" smtClean="0"/>
              <a:t>os</a:t>
            </a:r>
            <a:r>
              <a:rPr kumimoji="1" lang="ja-JP" altLang="en-US" dirty="0" smtClean="0"/>
              <a:t>類似度で計算</a:t>
            </a:r>
            <a:endParaRPr kumimoji="1" lang="ja-JP" altLang="en-US" dirty="0"/>
          </a:p>
        </p:txBody>
      </p:sp>
      <p:pic>
        <p:nvPicPr>
          <p:cNvPr id="6" name="図 5" descr="スクリーンショット 2017-01-24 17.19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29" y="2354155"/>
            <a:ext cx="4713141" cy="2881313"/>
          </a:xfrm>
          <a:prstGeom prst="rect">
            <a:avLst/>
          </a:prstGeom>
        </p:spPr>
      </p:pic>
      <p:pic>
        <p:nvPicPr>
          <p:cNvPr id="11" name="図 10" descr="スクリーンショット 2017-01-24 17.22.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1884"/>
            <a:ext cx="9144000" cy="9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1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研究方法（</a:t>
            </a:r>
            <a:r>
              <a:rPr lang="en-US" altLang="ja-JP" dirty="0"/>
              <a:t>6</a:t>
            </a:r>
            <a:r>
              <a:rPr lang="en-US" altLang="ja-JP" dirty="0" smtClean="0"/>
              <a:t>/10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c</a:t>
            </a:r>
            <a:r>
              <a:rPr kumimoji="1" lang="en-US" altLang="ja-JP" dirty="0" err="1" smtClean="0"/>
              <a:t>os</a:t>
            </a:r>
            <a:r>
              <a:rPr kumimoji="1" lang="ja-JP" altLang="en-US" dirty="0" smtClean="0"/>
              <a:t>類似度で計算</a:t>
            </a:r>
            <a:endParaRPr kumimoji="1" lang="ja-JP" altLang="en-US" dirty="0"/>
          </a:p>
        </p:txBody>
      </p:sp>
      <p:pic>
        <p:nvPicPr>
          <p:cNvPr id="6" name="図 5" descr="スクリーンショット 2017-01-24 16.50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3387"/>
            <a:ext cx="9144000" cy="505838"/>
          </a:xfrm>
          <a:prstGeom prst="rect">
            <a:avLst/>
          </a:prstGeom>
        </p:spPr>
      </p:pic>
      <p:pic>
        <p:nvPicPr>
          <p:cNvPr id="7" name="図 6" descr="スクリーンショット 2017-01-24 16.50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5257"/>
            <a:ext cx="9144000" cy="475643"/>
          </a:xfrm>
          <a:prstGeom prst="rect">
            <a:avLst/>
          </a:prstGeom>
        </p:spPr>
      </p:pic>
      <p:pic>
        <p:nvPicPr>
          <p:cNvPr id="10" name="図 9" descr="スクリーンショット 2017-01-24 17.22.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6863"/>
            <a:ext cx="9144000" cy="216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7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研究方法（</a:t>
            </a:r>
            <a:r>
              <a:rPr lang="en-US" altLang="ja-JP" dirty="0"/>
              <a:t>7</a:t>
            </a:r>
            <a:r>
              <a:rPr lang="en-US" altLang="ja-JP" dirty="0" smtClean="0"/>
              <a:t>/</a:t>
            </a:r>
            <a:r>
              <a:rPr lang="ja-JP" altLang="ja-JP" dirty="0" smtClean="0"/>
              <a:t>1</a:t>
            </a:r>
            <a:r>
              <a:rPr lang="en-US" altLang="ja-JP" dirty="0" smtClean="0"/>
              <a:t>0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ブロック数の集計</a:t>
            </a:r>
            <a:endParaRPr kumimoji="1" lang="ja-JP" altLang="en-US" dirty="0"/>
          </a:p>
        </p:txBody>
      </p:sp>
      <p:pic>
        <p:nvPicPr>
          <p:cNvPr id="5" name="図 4" descr="スクリーンショット 2017-01-24 17.12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30" y="2178155"/>
            <a:ext cx="5589531" cy="45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研究方法（</a:t>
            </a:r>
            <a:r>
              <a:rPr lang="en-US" altLang="ja-JP" dirty="0"/>
              <a:t>8</a:t>
            </a:r>
            <a:r>
              <a:rPr lang="en-US" altLang="ja-JP" dirty="0" smtClean="0"/>
              <a:t>/</a:t>
            </a:r>
            <a:r>
              <a:rPr lang="ja-JP" altLang="ja-JP" dirty="0" smtClean="0"/>
              <a:t>1</a:t>
            </a:r>
            <a:r>
              <a:rPr lang="en-US" altLang="ja-JP" dirty="0" smtClean="0"/>
              <a:t>0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スプライト数の集計</a:t>
            </a:r>
            <a:endParaRPr kumimoji="1" lang="ja-JP" altLang="en-US" dirty="0"/>
          </a:p>
        </p:txBody>
      </p:sp>
      <p:pic>
        <p:nvPicPr>
          <p:cNvPr id="5" name="図 4" descr="スクリーンショット 2017-01-24 17.12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35" y="2440576"/>
            <a:ext cx="3905115" cy="1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研究</a:t>
            </a:r>
            <a:r>
              <a:rPr kumimoji="1" lang="ja-JP" altLang="en-US" dirty="0" smtClean="0"/>
              <a:t>方法（</a:t>
            </a:r>
            <a:r>
              <a:rPr lang="en-US" altLang="ja-JP" dirty="0"/>
              <a:t>9</a:t>
            </a:r>
            <a:r>
              <a:rPr kumimoji="1" lang="en-US" altLang="ja-JP" dirty="0" smtClean="0"/>
              <a:t>/</a:t>
            </a:r>
            <a:r>
              <a:rPr lang="ja-JP" altLang="ja-JP" dirty="0" smtClean="0"/>
              <a:t>1</a:t>
            </a:r>
            <a:r>
              <a:rPr lang="en-US" altLang="ja-JP" dirty="0" smtClean="0"/>
              <a:t>0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元プロジェクトから引用されたものを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段目</a:t>
            </a:r>
            <a:endParaRPr kumimoji="1" lang="en-US" altLang="ja-JP" dirty="0" smtClean="0"/>
          </a:p>
          <a:p>
            <a:r>
              <a:rPr lang="ja-JP" altLang="en-US" dirty="0" smtClean="0"/>
              <a:t>以降</a:t>
            </a:r>
            <a:r>
              <a:rPr lang="en-US" altLang="ja-JP" dirty="0" smtClean="0"/>
              <a:t>1</a:t>
            </a:r>
            <a:r>
              <a:rPr lang="ja-JP" altLang="en-US" dirty="0" smtClean="0"/>
              <a:t>段目のプロジェクトから引用されたものを</a:t>
            </a:r>
            <a:r>
              <a:rPr lang="en-US" altLang="ja-JP" dirty="0" smtClean="0"/>
              <a:t>2</a:t>
            </a:r>
            <a:r>
              <a:rPr lang="ja-JP" altLang="en-US" dirty="0" smtClean="0"/>
              <a:t>段目、</a:t>
            </a:r>
            <a:r>
              <a:rPr lang="en-US" altLang="ja-JP" dirty="0" smtClean="0"/>
              <a:t>3</a:t>
            </a:r>
            <a:r>
              <a:rPr lang="ja-JP" altLang="en-US" dirty="0" smtClean="0"/>
              <a:t>段目・・・とする</a:t>
            </a:r>
            <a:endParaRPr lang="en-US" altLang="ja-JP" dirty="0" smtClean="0"/>
          </a:p>
          <a:p>
            <a:pPr lvl="1"/>
            <a:r>
              <a:rPr lang="ja-JP" altLang="en-US" dirty="0" smtClean="0">
                <a:solidFill>
                  <a:schemeClr val="tx2"/>
                </a:solidFill>
              </a:rPr>
              <a:t>青</a:t>
            </a:r>
            <a:r>
              <a:rPr lang="ja-JP" altLang="en-US" dirty="0" smtClean="0"/>
              <a:t>：元プロジェクト</a:t>
            </a:r>
            <a:endParaRPr lang="en-US" altLang="ja-JP" dirty="0" smtClean="0"/>
          </a:p>
          <a:p>
            <a:pPr lvl="1"/>
            <a:r>
              <a:rPr lang="ja-JP" altLang="en-US" dirty="0" smtClean="0">
                <a:solidFill>
                  <a:schemeClr val="accent2"/>
                </a:solidFill>
              </a:rPr>
              <a:t>赤</a:t>
            </a:r>
            <a:r>
              <a:rPr lang="ja-JP" altLang="en-US" dirty="0" smtClean="0"/>
              <a:t>：</a:t>
            </a:r>
            <a:r>
              <a:rPr lang="en-US" altLang="ja-JP" dirty="0" smtClean="0"/>
              <a:t>1</a:t>
            </a:r>
            <a:r>
              <a:rPr lang="ja-JP" altLang="en-US" dirty="0" smtClean="0"/>
              <a:t>段目</a:t>
            </a:r>
            <a:endParaRPr lang="en-US" altLang="ja-JP" dirty="0" smtClean="0"/>
          </a:p>
          <a:p>
            <a:pPr lvl="1"/>
            <a:r>
              <a:rPr lang="ja-JP" altLang="en-US" dirty="0" smtClean="0">
                <a:solidFill>
                  <a:schemeClr val="accent3"/>
                </a:solidFill>
              </a:rPr>
              <a:t>緑</a:t>
            </a:r>
            <a:r>
              <a:rPr lang="ja-JP" altLang="en-US" dirty="0" smtClean="0"/>
              <a:t>：</a:t>
            </a:r>
            <a:r>
              <a:rPr lang="en-US" altLang="ja-JP" dirty="0" smtClean="0"/>
              <a:t>2</a:t>
            </a:r>
            <a:r>
              <a:rPr lang="ja-JP" altLang="en-US" dirty="0" smtClean="0"/>
              <a:t>段目</a:t>
            </a:r>
            <a:endParaRPr lang="en-US" altLang="ja-JP" dirty="0" smtClean="0"/>
          </a:p>
          <a:p>
            <a:r>
              <a:rPr lang="ja-JP" altLang="en-US" dirty="0" smtClean="0"/>
              <a:t>各段ごとにグラフを作成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</p:txBody>
      </p:sp>
      <p:pic>
        <p:nvPicPr>
          <p:cNvPr id="5" name="図 4" descr="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651" y="3428396"/>
            <a:ext cx="4056349" cy="3180018"/>
          </a:xfrm>
          <a:prstGeom prst="rect">
            <a:avLst/>
          </a:prstGeom>
        </p:spPr>
      </p:pic>
      <p:sp>
        <p:nvSpPr>
          <p:cNvPr id="7" name="円/楕円 6"/>
          <p:cNvSpPr/>
          <p:nvPr/>
        </p:nvSpPr>
        <p:spPr>
          <a:xfrm>
            <a:off x="7170504" y="5835228"/>
            <a:ext cx="482321" cy="4983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6736415" y="5224377"/>
            <a:ext cx="434089" cy="4179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7451858" y="5224377"/>
            <a:ext cx="401934" cy="4179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8006192" y="5433352"/>
            <a:ext cx="401934" cy="4179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8021935" y="5917187"/>
            <a:ext cx="401934" cy="4179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6093319" y="5063627"/>
            <a:ext cx="289059" cy="3215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7709262" y="4404552"/>
            <a:ext cx="289059" cy="3215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8279339" y="4742127"/>
            <a:ext cx="289059" cy="3215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8669718" y="4942752"/>
            <a:ext cx="289059" cy="3215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8693499" y="5385127"/>
            <a:ext cx="289059" cy="3215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6832878" y="4436702"/>
            <a:ext cx="289059" cy="3215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323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研究方法</a:t>
            </a:r>
            <a:r>
              <a:rPr kumimoji="1" lang="ja-JP" altLang="en-US" dirty="0" smtClean="0"/>
              <a:t>（</a:t>
            </a:r>
            <a:r>
              <a:rPr lang="en-US" altLang="ja-JP" dirty="0" smtClean="0"/>
              <a:t>10</a:t>
            </a:r>
            <a:r>
              <a:rPr kumimoji="1" lang="en-US" altLang="ja-JP" dirty="0" smtClean="0"/>
              <a:t>/</a:t>
            </a:r>
            <a:r>
              <a:rPr lang="en-US" altLang="ja-JP" dirty="0" smtClean="0"/>
              <a:t>10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リミックスツリーの規模に応じて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種類のゲームについて</a:t>
            </a:r>
            <a:r>
              <a:rPr lang="ja-JP" altLang="en-US" dirty="0" smtClean="0"/>
              <a:t>可視化</a:t>
            </a:r>
            <a:endParaRPr kumimoji="1" lang="en-US" altLang="ja-JP" dirty="0" smtClean="0"/>
          </a:p>
          <a:p>
            <a:r>
              <a:rPr lang="ja-JP" altLang="en-US" dirty="0" smtClean="0"/>
              <a:t>大規模リミックスツリー（約</a:t>
            </a:r>
            <a:r>
              <a:rPr lang="en-US" altLang="ja-JP" dirty="0" smtClean="0"/>
              <a:t>2</a:t>
            </a:r>
            <a:r>
              <a:rPr lang="ja-JP" altLang="en-US" dirty="0" smtClean="0"/>
              <a:t>万個）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Pong Starter</a:t>
            </a:r>
            <a:r>
              <a:rPr lang="ja-JP" altLang="en-US" dirty="0" smtClean="0"/>
              <a:t>（卓球ゲーム）</a:t>
            </a:r>
            <a:endParaRPr lang="en-US" altLang="ja-JP" dirty="0"/>
          </a:p>
          <a:p>
            <a:r>
              <a:rPr lang="ja-JP" altLang="en-US" dirty="0" smtClean="0"/>
              <a:t>小規模リミックスツリー（約</a:t>
            </a:r>
            <a:r>
              <a:rPr lang="en-US" altLang="ja-JP" dirty="0" smtClean="0"/>
              <a:t>200</a:t>
            </a:r>
            <a:r>
              <a:rPr lang="ja-JP" altLang="en-US" dirty="0" smtClean="0"/>
              <a:t>個）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Maze Game</a:t>
            </a:r>
            <a:r>
              <a:rPr lang="ja-JP" altLang="en-US" dirty="0" smtClean="0"/>
              <a:t>（迷路ゲーム）</a:t>
            </a:r>
            <a:endParaRPr lang="en-US" altLang="ja-JP" dirty="0"/>
          </a:p>
          <a:p>
            <a:pPr lvl="1"/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648167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実験結果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Pong Starter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1/6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ブロック数と</a:t>
            </a:r>
            <a:r>
              <a:rPr kumimoji="1" lang="en-US" altLang="ja-JP" dirty="0" err="1" smtClean="0"/>
              <a:t>cos</a:t>
            </a:r>
            <a:r>
              <a:rPr kumimoji="1" lang="ja-JP" altLang="en-US" dirty="0" smtClean="0"/>
              <a:t>類似度の散布図</a:t>
            </a:r>
            <a:endParaRPr kumimoji="1" lang="ja-JP" altLang="en-US" dirty="0"/>
          </a:p>
        </p:txBody>
      </p:sp>
      <p:pic>
        <p:nvPicPr>
          <p:cNvPr id="4" name="図 3" descr="graph_1_bloc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4" y="2794985"/>
            <a:ext cx="4430319" cy="3219106"/>
          </a:xfrm>
          <a:prstGeom prst="rect">
            <a:avLst/>
          </a:prstGeom>
        </p:spPr>
      </p:pic>
      <p:pic>
        <p:nvPicPr>
          <p:cNvPr id="5" name="図 4" descr="graph_2_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682" y="2794985"/>
            <a:ext cx="4430318" cy="321910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784588" y="6169978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1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615501" y="6174878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2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04544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発表の流れ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56828" y="1606331"/>
            <a:ext cx="5433848" cy="4525963"/>
          </a:xfrm>
        </p:spPr>
        <p:txBody>
          <a:bodyPr>
            <a:normAutofit fontScale="85000" lnSpcReduction="20000"/>
          </a:bodyPr>
          <a:lstStyle/>
          <a:p>
            <a:pPr marL="571500" indent="-571500" fontAlgn="base">
              <a:buFont typeface="+mj-lt"/>
              <a:buAutoNum type="arabicPeriod"/>
            </a:pPr>
            <a:r>
              <a:rPr lang="ja-JP" altLang="en-US" dirty="0" smtClean="0"/>
              <a:t>はじめ</a:t>
            </a:r>
            <a:r>
              <a:rPr lang="ja-JP" altLang="en-US" dirty="0" smtClean="0"/>
              <a:t>に</a:t>
            </a:r>
            <a:endParaRPr lang="en-US" altLang="ja-JP" dirty="0" smtClean="0"/>
          </a:p>
          <a:p>
            <a:pPr marL="571500" indent="-571500" fontAlgn="base">
              <a:buFont typeface="+mj-lt"/>
              <a:buAutoNum type="arabicPeriod"/>
            </a:pPr>
            <a:r>
              <a:rPr lang="ja-JP" altLang="ja-JP" dirty="0" smtClean="0"/>
              <a:t>S</a:t>
            </a:r>
            <a:r>
              <a:rPr lang="en-US" altLang="ja-JP" dirty="0" err="1" smtClean="0"/>
              <a:t>cratch</a:t>
            </a:r>
            <a:r>
              <a:rPr lang="ja-JP" altLang="en-US" dirty="0" smtClean="0"/>
              <a:t>とは</a:t>
            </a:r>
            <a:endParaRPr lang="en-US" altLang="ja-JP" dirty="0" smtClean="0"/>
          </a:p>
          <a:p>
            <a:pPr marL="571500" indent="-571500" fontAlgn="base">
              <a:buFont typeface="+mj-lt"/>
              <a:buAutoNum type="arabicPeriod"/>
            </a:pPr>
            <a:r>
              <a:rPr lang="ja-JP" altLang="en-US" dirty="0" smtClean="0"/>
              <a:t>現状の課題</a:t>
            </a:r>
            <a:endParaRPr lang="en-US" altLang="ja-JP" dirty="0"/>
          </a:p>
          <a:p>
            <a:pPr marL="571500" indent="-571500" fontAlgn="base">
              <a:buFont typeface="+mj-lt"/>
              <a:buAutoNum type="arabicPeriod"/>
            </a:pPr>
            <a:r>
              <a:rPr lang="ja-JP" altLang="en-US" dirty="0" smtClean="0"/>
              <a:t>研究方法</a:t>
            </a:r>
            <a:endParaRPr lang="en-US" altLang="ja-JP" dirty="0" smtClean="0"/>
          </a:p>
          <a:p>
            <a:pPr marL="571500" indent="-571500" fontAlgn="base">
              <a:buFont typeface="+mj-lt"/>
              <a:buAutoNum type="arabicPeriod"/>
            </a:pPr>
            <a:r>
              <a:rPr lang="ja-JP" altLang="en-US" dirty="0" smtClean="0"/>
              <a:t>実験結果</a:t>
            </a:r>
            <a:r>
              <a:rPr lang="ja-JP" altLang="en-US" dirty="0" smtClean="0"/>
              <a:t>　</a:t>
            </a:r>
            <a:endParaRPr lang="en-US" altLang="ja-JP" dirty="0" smtClean="0"/>
          </a:p>
          <a:p>
            <a:pPr marL="971550" lvl="1" indent="-571500" fontAlgn="base">
              <a:buFont typeface="+mj-lt"/>
              <a:buAutoNum type="arabicPeriod"/>
            </a:pPr>
            <a:r>
              <a:rPr lang="en-US" altLang="ja-JP" dirty="0" smtClean="0"/>
              <a:t>Pong Starter</a:t>
            </a:r>
          </a:p>
          <a:p>
            <a:pPr marL="971550" lvl="1" indent="-571500" fontAlgn="base">
              <a:buFont typeface="+mj-lt"/>
              <a:buAutoNum type="arabicPeriod"/>
            </a:pPr>
            <a:r>
              <a:rPr lang="en-US" altLang="ja-JP" dirty="0"/>
              <a:t>Maze Game</a:t>
            </a:r>
            <a:endParaRPr lang="en-US" altLang="ja-JP" dirty="0" smtClean="0"/>
          </a:p>
          <a:p>
            <a:pPr marL="571500" indent="-571500" fontAlgn="base">
              <a:buFont typeface="+mj-lt"/>
              <a:buAutoNum type="arabicPeriod"/>
            </a:pPr>
            <a:r>
              <a:rPr lang="ja-JP" altLang="en-US" dirty="0" smtClean="0"/>
              <a:t>評価</a:t>
            </a:r>
            <a:endParaRPr lang="en-US" altLang="ja-JP" dirty="0" smtClean="0"/>
          </a:p>
          <a:p>
            <a:pPr marL="971550" lvl="1" indent="-571500" fontAlgn="base">
              <a:buFont typeface="+mj-lt"/>
              <a:buAutoNum type="arabicPeriod"/>
            </a:pPr>
            <a:r>
              <a:rPr lang="ja-JP" altLang="en-US" dirty="0" smtClean="0"/>
              <a:t>自己評価</a:t>
            </a:r>
            <a:endParaRPr lang="en-US" altLang="ja-JP" dirty="0" smtClean="0"/>
          </a:p>
          <a:p>
            <a:pPr marL="971550" lvl="1" indent="-571500" fontAlgn="base">
              <a:buFont typeface="+mj-lt"/>
              <a:buAutoNum type="arabicPeriod"/>
            </a:pPr>
            <a:r>
              <a:rPr lang="ja-JP" altLang="en-US" dirty="0" smtClean="0"/>
              <a:t>アンケート</a:t>
            </a:r>
            <a:r>
              <a:rPr lang="ja-JP" altLang="en-US" dirty="0" smtClean="0"/>
              <a:t>　</a:t>
            </a:r>
            <a:endParaRPr lang="en-US" altLang="ja-JP" dirty="0" smtClean="0"/>
          </a:p>
          <a:p>
            <a:pPr marL="571500" indent="-571500" fontAlgn="base">
              <a:buFont typeface="+mj-lt"/>
              <a:buAutoNum type="arabicPeriod"/>
            </a:pPr>
            <a:r>
              <a:rPr lang="ja-JP" altLang="en-US" dirty="0" smtClean="0"/>
              <a:t>まとめ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01899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実験結果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Pong Starter</a:t>
            </a:r>
            <a:r>
              <a:rPr kumimoji="1" lang="ja-JP" altLang="en-US" dirty="0" smtClean="0"/>
              <a:t>（</a:t>
            </a:r>
            <a:r>
              <a:rPr lang="en-US" altLang="ja-JP" dirty="0"/>
              <a:t>2</a:t>
            </a:r>
            <a:r>
              <a:rPr kumimoji="1" lang="en-US" altLang="ja-JP" dirty="0" smtClean="0"/>
              <a:t>/6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ブロック数と</a:t>
            </a:r>
            <a:r>
              <a:rPr kumimoji="1" lang="en-US" altLang="ja-JP" dirty="0" err="1" smtClean="0"/>
              <a:t>cos</a:t>
            </a:r>
            <a:r>
              <a:rPr kumimoji="1" lang="ja-JP" altLang="en-US" dirty="0" smtClean="0"/>
              <a:t>類似度の散布図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84588" y="6169978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3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615501" y="6174878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4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pic>
        <p:nvPicPr>
          <p:cNvPr id="8" name="図 7" descr="graph_3_bloc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6465"/>
            <a:ext cx="4437352" cy="3222441"/>
          </a:xfrm>
          <a:prstGeom prst="rect">
            <a:avLst/>
          </a:prstGeom>
        </p:spPr>
      </p:pic>
      <p:pic>
        <p:nvPicPr>
          <p:cNvPr id="9" name="図 8" descr="graph_4_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08" y="2538730"/>
            <a:ext cx="4541892" cy="330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36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実験結果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Pong Starter</a:t>
            </a:r>
            <a:r>
              <a:rPr kumimoji="1" lang="ja-JP" altLang="en-US" dirty="0" smtClean="0"/>
              <a:t>（</a:t>
            </a:r>
            <a:r>
              <a:rPr lang="en-US" altLang="ja-JP" dirty="0"/>
              <a:t>3</a:t>
            </a:r>
            <a:r>
              <a:rPr kumimoji="1" lang="en-US" altLang="ja-JP" dirty="0" smtClean="0"/>
              <a:t>/</a:t>
            </a:r>
            <a:r>
              <a:rPr lang="en-US" altLang="ja-JP" dirty="0"/>
              <a:t>6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kumimoji="1" lang="ja-JP" altLang="en-US" dirty="0" smtClean="0"/>
              <a:t>ブロック数と</a:t>
            </a:r>
            <a:r>
              <a:rPr kumimoji="1" lang="en-US" altLang="ja-JP" dirty="0" err="1" smtClean="0"/>
              <a:t>cos</a:t>
            </a:r>
            <a:r>
              <a:rPr kumimoji="1" lang="ja-JP" altLang="en-US" dirty="0" smtClean="0"/>
              <a:t>類似度のカラーマップ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45361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1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52792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2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pic>
        <p:nvPicPr>
          <p:cNvPr id="8" name="図 7" descr="colormap_block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8" y="2473929"/>
            <a:ext cx="4132683" cy="3099512"/>
          </a:xfrm>
          <a:prstGeom prst="rect">
            <a:avLst/>
          </a:prstGeom>
        </p:spPr>
      </p:pic>
      <p:pic>
        <p:nvPicPr>
          <p:cNvPr id="9" name="図 8" descr="colormap_block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86" y="2502330"/>
            <a:ext cx="4094814" cy="307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13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実験結果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Pong Starter</a:t>
            </a:r>
            <a:r>
              <a:rPr kumimoji="1" lang="ja-JP" altLang="en-US" dirty="0" smtClean="0"/>
              <a:t>（</a:t>
            </a:r>
            <a:r>
              <a:rPr lang="en-US" altLang="ja-JP" dirty="0"/>
              <a:t>4</a:t>
            </a:r>
            <a:r>
              <a:rPr kumimoji="1" lang="en-US" altLang="ja-JP" dirty="0" smtClean="0"/>
              <a:t>/</a:t>
            </a:r>
            <a:r>
              <a:rPr lang="en-US" altLang="ja-JP" dirty="0" smtClean="0"/>
              <a:t>6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kumimoji="1" lang="ja-JP" altLang="en-US" dirty="0" smtClean="0"/>
              <a:t>ブロック数と</a:t>
            </a:r>
            <a:r>
              <a:rPr kumimoji="1" lang="en-US" altLang="ja-JP" dirty="0" err="1" smtClean="0"/>
              <a:t>cos</a:t>
            </a:r>
            <a:r>
              <a:rPr kumimoji="1" lang="ja-JP" altLang="en-US" dirty="0" smtClean="0"/>
              <a:t>類似度のカラーマップ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45361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3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52792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4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pic>
        <p:nvPicPr>
          <p:cNvPr id="4" name="図 3" descr="colormap_block_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4611"/>
            <a:ext cx="4163284" cy="3122463"/>
          </a:xfrm>
          <a:prstGeom prst="rect">
            <a:avLst/>
          </a:prstGeom>
        </p:spPr>
      </p:pic>
      <p:pic>
        <p:nvPicPr>
          <p:cNvPr id="5" name="図 4" descr="colormap_block_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36" y="2474611"/>
            <a:ext cx="4141064" cy="310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47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実験結果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Pong Starter</a:t>
            </a:r>
            <a:r>
              <a:rPr kumimoji="1" lang="ja-JP" altLang="en-US" dirty="0" smtClean="0"/>
              <a:t>（</a:t>
            </a:r>
            <a:r>
              <a:rPr lang="en-US" altLang="ja-JP" dirty="0"/>
              <a:t>5</a:t>
            </a:r>
            <a:r>
              <a:rPr kumimoji="1" lang="en-US" altLang="ja-JP" dirty="0" smtClean="0"/>
              <a:t>/</a:t>
            </a:r>
            <a:r>
              <a:rPr lang="en-US" altLang="ja-JP" dirty="0"/>
              <a:t>6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ja-JP" altLang="en-US" dirty="0" smtClean="0"/>
              <a:t>スプライト</a:t>
            </a:r>
            <a:r>
              <a:rPr kumimoji="1" lang="ja-JP" altLang="en-US" dirty="0" smtClean="0"/>
              <a:t>数と</a:t>
            </a:r>
            <a:r>
              <a:rPr kumimoji="1" lang="en-US" altLang="ja-JP" dirty="0" err="1" smtClean="0"/>
              <a:t>cos</a:t>
            </a:r>
            <a:r>
              <a:rPr kumimoji="1" lang="ja-JP" altLang="en-US" dirty="0" smtClean="0"/>
              <a:t>類似度のカラーマップ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45361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1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52792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2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pic>
        <p:nvPicPr>
          <p:cNvPr id="8" name="図 7" descr="colormap_splite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9828"/>
            <a:ext cx="4040879" cy="3030659"/>
          </a:xfrm>
          <a:prstGeom prst="rect">
            <a:avLst/>
          </a:prstGeom>
        </p:spPr>
      </p:pic>
      <p:pic>
        <p:nvPicPr>
          <p:cNvPr id="9" name="図 8" descr="colormap_splite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98" y="2519828"/>
            <a:ext cx="4024788" cy="30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0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実験結果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Pong Starter</a:t>
            </a:r>
            <a:r>
              <a:rPr kumimoji="1" lang="ja-JP" altLang="en-US" dirty="0" smtClean="0"/>
              <a:t>（</a:t>
            </a:r>
            <a:r>
              <a:rPr lang="en-US" altLang="en-US" dirty="0"/>
              <a:t>6</a:t>
            </a:r>
            <a:r>
              <a:rPr kumimoji="1" lang="en-US" altLang="ja-JP" dirty="0" smtClean="0"/>
              <a:t>/6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 altLang="en-US" dirty="0" smtClean="0"/>
              <a:t>スプライト</a:t>
            </a:r>
            <a:r>
              <a:rPr kumimoji="1" lang="ja-JP" altLang="en-US" dirty="0" smtClean="0"/>
              <a:t>数と</a:t>
            </a:r>
            <a:r>
              <a:rPr kumimoji="1" lang="en-US" altLang="ja-JP" dirty="0" err="1" smtClean="0"/>
              <a:t>cos</a:t>
            </a:r>
            <a:r>
              <a:rPr kumimoji="1" lang="ja-JP" altLang="en-US" dirty="0" smtClean="0"/>
              <a:t>類似度のカラーマップ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45361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3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52792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4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pic>
        <p:nvPicPr>
          <p:cNvPr id="8" name="図 7" descr="colormap_splite_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4472"/>
            <a:ext cx="4147182" cy="3110387"/>
          </a:xfrm>
          <a:prstGeom prst="rect">
            <a:avLst/>
          </a:prstGeom>
        </p:spPr>
      </p:pic>
      <p:pic>
        <p:nvPicPr>
          <p:cNvPr id="9" name="図 8" descr="colormap_splite_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509" y="2499172"/>
            <a:ext cx="4167583" cy="312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0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実験結果</a:t>
            </a:r>
            <a:r>
              <a:rPr lang="ja-JP" altLang="ja-JP" dirty="0"/>
              <a:t>2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Maze Game</a:t>
            </a:r>
            <a:r>
              <a:rPr kumimoji="1" lang="ja-JP" altLang="en-US" dirty="0" smtClean="0"/>
              <a:t>（</a:t>
            </a:r>
            <a:r>
              <a:rPr lang="en-US" altLang="ja-JP" dirty="0" smtClean="0"/>
              <a:t>1</a:t>
            </a:r>
            <a:r>
              <a:rPr kumimoji="1" lang="en-US" altLang="ja-JP" dirty="0" smtClean="0"/>
              <a:t>/4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 altLang="en-US" dirty="0" smtClean="0"/>
              <a:t>ブロック</a:t>
            </a:r>
            <a:r>
              <a:rPr kumimoji="1" lang="ja-JP" altLang="en-US" dirty="0" smtClean="0"/>
              <a:t>数と</a:t>
            </a:r>
            <a:r>
              <a:rPr kumimoji="1" lang="en-US" altLang="ja-JP" dirty="0" err="1" smtClean="0"/>
              <a:t>cos</a:t>
            </a:r>
            <a:r>
              <a:rPr kumimoji="1" lang="ja-JP" altLang="en-US" dirty="0" smtClean="0"/>
              <a:t>類似度の散布図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45361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1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52792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2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pic>
        <p:nvPicPr>
          <p:cNvPr id="8" name="図 7" descr="mazegame_first_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5015"/>
            <a:ext cx="4511349" cy="2946187"/>
          </a:xfrm>
          <a:prstGeom prst="rect">
            <a:avLst/>
          </a:prstGeom>
        </p:spPr>
      </p:pic>
      <p:pic>
        <p:nvPicPr>
          <p:cNvPr id="9" name="図 8" descr="mazegame_second_block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054" y="2516013"/>
            <a:ext cx="4417946" cy="288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0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実験結果</a:t>
            </a:r>
            <a:r>
              <a:rPr lang="ja-JP" altLang="ja-JP" dirty="0"/>
              <a:t>2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Maze Game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2/4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 altLang="en-US" dirty="0" smtClean="0"/>
              <a:t>スプライト</a:t>
            </a:r>
            <a:r>
              <a:rPr kumimoji="1" lang="ja-JP" altLang="en-US" dirty="0" smtClean="0"/>
              <a:t>数と</a:t>
            </a:r>
            <a:r>
              <a:rPr kumimoji="1" lang="en-US" altLang="ja-JP" dirty="0" err="1" smtClean="0"/>
              <a:t>cos</a:t>
            </a:r>
            <a:r>
              <a:rPr kumimoji="1" lang="ja-JP" altLang="en-US" dirty="0" smtClean="0"/>
              <a:t>類似度の散布図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45361" y="6063104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ja-JP" sz="2800" dirty="0"/>
              <a:t>1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52792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2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pic>
        <p:nvPicPr>
          <p:cNvPr id="4" name="図 3" descr="mazegame_first_spli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12462"/>
            <a:ext cx="4405197" cy="2876864"/>
          </a:xfrm>
          <a:prstGeom prst="rect">
            <a:avLst/>
          </a:prstGeom>
        </p:spPr>
      </p:pic>
      <p:pic>
        <p:nvPicPr>
          <p:cNvPr id="5" name="図 4" descr="mazegame_second_spli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305" y="2612462"/>
            <a:ext cx="4399695" cy="287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4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実験結果</a:t>
            </a:r>
            <a:r>
              <a:rPr lang="ja-JP" altLang="ja-JP" dirty="0"/>
              <a:t>2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Maze Game</a:t>
            </a:r>
            <a:r>
              <a:rPr kumimoji="1" lang="ja-JP" altLang="en-US" dirty="0" smtClean="0"/>
              <a:t>（</a:t>
            </a:r>
            <a:r>
              <a:rPr lang="ja-JP" altLang="ja-JP" dirty="0"/>
              <a:t>3</a:t>
            </a:r>
            <a:r>
              <a:rPr kumimoji="1" lang="en-US" altLang="ja-JP" dirty="0" smtClean="0"/>
              <a:t>/4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 altLang="en-US" dirty="0" smtClean="0"/>
              <a:t>ブロック</a:t>
            </a:r>
            <a:r>
              <a:rPr kumimoji="1" lang="ja-JP" altLang="en-US" dirty="0" smtClean="0"/>
              <a:t>数と</a:t>
            </a:r>
            <a:r>
              <a:rPr kumimoji="1" lang="en-US" altLang="ja-JP" dirty="0" err="1" smtClean="0"/>
              <a:t>cos</a:t>
            </a:r>
            <a:r>
              <a:rPr kumimoji="1" lang="ja-JP" altLang="en-US" dirty="0" smtClean="0"/>
              <a:t>類似度のカラーマップ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45361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1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52792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2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pic>
        <p:nvPicPr>
          <p:cNvPr id="8" name="図 7" descr="colormap_maze_block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18722"/>
            <a:ext cx="4045186" cy="3033890"/>
          </a:xfrm>
          <a:prstGeom prst="rect">
            <a:avLst/>
          </a:prstGeom>
        </p:spPr>
      </p:pic>
      <p:pic>
        <p:nvPicPr>
          <p:cNvPr id="9" name="図 8" descr="colormap_maze_block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815" y="2718722"/>
            <a:ext cx="4085985" cy="306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4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実験結果</a:t>
            </a:r>
            <a:r>
              <a:rPr lang="ja-JP" altLang="ja-JP" dirty="0"/>
              <a:t>2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Maze Game</a:t>
            </a:r>
            <a:r>
              <a:rPr kumimoji="1" lang="ja-JP" altLang="en-US" dirty="0" smtClean="0"/>
              <a:t>（</a:t>
            </a:r>
            <a:r>
              <a:rPr lang="ja-JP" altLang="ja-JP" dirty="0"/>
              <a:t>4</a:t>
            </a:r>
            <a:r>
              <a:rPr kumimoji="1" lang="en-US" altLang="ja-JP" dirty="0" smtClean="0"/>
              <a:t>/4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ja-JP" altLang="en-US" dirty="0" smtClean="0"/>
              <a:t>スプライト</a:t>
            </a:r>
            <a:r>
              <a:rPr kumimoji="1" lang="ja-JP" altLang="en-US" dirty="0" smtClean="0"/>
              <a:t>数と</a:t>
            </a:r>
            <a:r>
              <a:rPr kumimoji="1" lang="en-US" altLang="ja-JP" dirty="0" err="1" smtClean="0"/>
              <a:t>cos</a:t>
            </a:r>
            <a:r>
              <a:rPr kumimoji="1" lang="ja-JP" altLang="en-US" dirty="0" smtClean="0"/>
              <a:t>類似度のカラーマップ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45361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1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52792" y="6063104"/>
            <a:ext cx="1084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2</a:t>
            </a:r>
            <a:r>
              <a:rPr kumimoji="1" lang="ja-JP" altLang="en-US" sz="2800" dirty="0" smtClean="0"/>
              <a:t>段目</a:t>
            </a:r>
            <a:endParaRPr kumimoji="1" lang="ja-JP" altLang="en-US" sz="2800" dirty="0"/>
          </a:p>
        </p:txBody>
      </p:sp>
      <p:pic>
        <p:nvPicPr>
          <p:cNvPr id="8" name="図 7" descr="colormap_maze_splite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43331"/>
            <a:ext cx="4147983" cy="3110987"/>
          </a:xfrm>
          <a:prstGeom prst="rect">
            <a:avLst/>
          </a:prstGeom>
        </p:spPr>
      </p:pic>
      <p:pic>
        <p:nvPicPr>
          <p:cNvPr id="9" name="図 8" descr="colormap_maze_splite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776" y="2489806"/>
            <a:ext cx="4086016" cy="306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4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評価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自己評価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元プロジェクトと各プロジェクトを</a:t>
            </a:r>
            <a:r>
              <a:rPr lang="ja-JP" altLang="en-US" dirty="0"/>
              <a:t>、操作・音・外装・プログラムの動き・ブロックの木構造・ゲーム終了時の</a:t>
            </a:r>
            <a:r>
              <a:rPr lang="en-US" altLang="ja-JP" dirty="0"/>
              <a:t>6</a:t>
            </a:r>
            <a:r>
              <a:rPr lang="ja-JP" altLang="en-US" dirty="0"/>
              <a:t>つの項目で</a:t>
            </a:r>
            <a:r>
              <a:rPr lang="ja-JP" altLang="en-US" dirty="0" smtClean="0"/>
              <a:t>比較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ja-JP" altLang="en-US" dirty="0"/>
              <a:t>それぞれの段で最も似ているもの・</a:t>
            </a:r>
            <a:r>
              <a:rPr lang="ja-JP" altLang="en-US" dirty="0" smtClean="0"/>
              <a:t>最も</a:t>
            </a:r>
            <a:r>
              <a:rPr lang="ja-JP" altLang="en-US" dirty="0" smtClean="0"/>
              <a:t>似ていない</a:t>
            </a:r>
            <a:r>
              <a:rPr lang="ja-JP" altLang="en-US" dirty="0" smtClean="0"/>
              <a:t>もの</a:t>
            </a:r>
            <a:r>
              <a:rPr lang="ja-JP" altLang="en-US" dirty="0"/>
              <a:t>・中間という条件で取り出したプロジェクトは、やはりよく似ている・違う・少し</a:t>
            </a:r>
            <a:r>
              <a:rPr lang="ja-JP" altLang="en-US" dirty="0" smtClean="0"/>
              <a:t>違うという結果になった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020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はじめに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背景</a:t>
            </a:r>
            <a:endParaRPr lang="en-US" altLang="ja-JP" dirty="0"/>
          </a:p>
          <a:p>
            <a:pPr lvl="1"/>
            <a:r>
              <a:rPr lang="ja-JP" altLang="en-US" dirty="0" smtClean="0"/>
              <a:t>プログラミング教育が推進され、小学校での導入も検討されて</a:t>
            </a:r>
            <a:r>
              <a:rPr lang="ja-JP" altLang="en-US" dirty="0" smtClean="0"/>
              <a:t>いる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その中でもよく利用されているの</a:t>
            </a:r>
            <a:r>
              <a:rPr lang="ja-JP" altLang="en-US" dirty="0"/>
              <a:t>が米</a:t>
            </a:r>
            <a:r>
              <a:rPr lang="en-US" altLang="ja-JP" dirty="0"/>
              <a:t>MIT</a:t>
            </a:r>
            <a:r>
              <a:rPr lang="ja-JP" altLang="en-US" dirty="0"/>
              <a:t>のメディアラボが開発した</a:t>
            </a:r>
            <a:r>
              <a:rPr lang="en-US" altLang="ja-JP" dirty="0" smtClean="0"/>
              <a:t>GUI</a:t>
            </a:r>
            <a:r>
              <a:rPr lang="ja-JP" altLang="en-US" dirty="0" smtClean="0"/>
              <a:t>環境を利用した</a:t>
            </a:r>
            <a:r>
              <a:rPr lang="en-US" altLang="ja-JP" dirty="0" smtClean="0"/>
              <a:t>”Scratch”</a:t>
            </a:r>
          </a:p>
          <a:p>
            <a:r>
              <a:rPr kumimoji="1" lang="ja-JP" altLang="en-US" dirty="0" smtClean="0"/>
              <a:t>目的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Scratch</a:t>
            </a:r>
            <a:r>
              <a:rPr kumimoji="1" lang="ja-JP" altLang="en-US" dirty="0" smtClean="0"/>
              <a:t>サイト上にあるプログラムデータを利用し、</a:t>
            </a:r>
            <a:r>
              <a:rPr lang="ja-JP" altLang="en-US" dirty="0" smtClean="0"/>
              <a:t>すでに公開されているリミックスツリーより有用な可視化の</a:t>
            </a:r>
            <a:r>
              <a:rPr lang="ja-JP" altLang="en-US" dirty="0" smtClean="0"/>
              <a:t>開発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1063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評価</a:t>
            </a:r>
            <a:r>
              <a:rPr lang="en-US" altLang="ja-JP" dirty="0" smtClean="0"/>
              <a:t>2</a:t>
            </a:r>
            <a:r>
              <a:rPr lang="ja-JP" altLang="en-US" dirty="0" smtClean="0"/>
              <a:t>　アンケート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877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 smtClean="0"/>
              <a:t>類似性を数値化することで、新たな可視化を試みることができた</a:t>
            </a:r>
            <a:endParaRPr lang="en-US" altLang="ja-JP" dirty="0" smtClean="0"/>
          </a:p>
          <a:p>
            <a:r>
              <a:rPr kumimoji="1" lang="ja-JP" altLang="en-US" dirty="0" smtClean="0"/>
              <a:t>可視化した結果と実際の類似性はほぼ一致</a:t>
            </a:r>
            <a:endParaRPr kumimoji="1"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smtClean="0"/>
              <a:t>今後は</a:t>
            </a:r>
            <a:endParaRPr lang="en-US" altLang="ja-JP" dirty="0"/>
          </a:p>
          <a:p>
            <a:r>
              <a:rPr kumimoji="1" lang="ja-JP" altLang="en-US" dirty="0" smtClean="0"/>
              <a:t>収集</a:t>
            </a:r>
            <a:r>
              <a:rPr kumimoji="1" lang="ja-JP" altLang="en-US" dirty="0" smtClean="0"/>
              <a:t>するデータの種類を増やす</a:t>
            </a:r>
            <a:endParaRPr kumimoji="1" lang="en-US" altLang="ja-JP" dirty="0" smtClean="0"/>
          </a:p>
          <a:p>
            <a:r>
              <a:rPr lang="ja-JP" altLang="en-US" dirty="0" smtClean="0"/>
              <a:t>３次元可視化</a:t>
            </a:r>
            <a:endParaRPr lang="en-US" altLang="ja-JP" dirty="0" smtClean="0"/>
          </a:p>
          <a:p>
            <a:r>
              <a:rPr kumimoji="1" lang="ja-JP" altLang="en-US" dirty="0" smtClean="0"/>
              <a:t>他の類似度尺度を採用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1046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ご静聴ありがとうございました。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365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Scratch</a:t>
            </a:r>
            <a:r>
              <a:rPr kumimoji="1" lang="ja-JP" altLang="en-US" dirty="0" smtClean="0"/>
              <a:t>とは（</a:t>
            </a:r>
            <a:r>
              <a:rPr lang="en-US" altLang="en-US" dirty="0"/>
              <a:t>1</a:t>
            </a:r>
            <a:r>
              <a:rPr lang="ja-JP" altLang="en-US" dirty="0" smtClean="0"/>
              <a:t>/</a:t>
            </a:r>
            <a:r>
              <a:rPr lang="en-US" altLang="ja-JP" dirty="0" smtClean="0"/>
              <a:t>4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Scratch</a:t>
            </a:r>
            <a:r>
              <a:rPr lang="ja-JP" altLang="en-US" dirty="0" smtClean="0"/>
              <a:t>でのプログラミング方法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プログラムを自身で作成</a:t>
            </a:r>
            <a:r>
              <a:rPr lang="ja-JP" altLang="en-US" dirty="0" smtClean="0"/>
              <a:t>する</a:t>
            </a:r>
            <a:endParaRPr lang="en-US" altLang="ja-JP" dirty="0"/>
          </a:p>
          <a:p>
            <a:pPr lvl="1"/>
            <a:r>
              <a:rPr kumimoji="1" lang="ja-JP" altLang="en-US" dirty="0" smtClean="0"/>
              <a:t>他のプログラムをリミックスすることも可能</a:t>
            </a:r>
            <a:endParaRPr kumimoji="1" lang="en-US" altLang="ja-JP" dirty="0" smtClean="0"/>
          </a:p>
          <a:p>
            <a:pPr marL="457200" lvl="1" indent="0">
              <a:buNone/>
            </a:pPr>
            <a:endParaRPr kumimoji="1" lang="ja-JP" altLang="en-US" dirty="0"/>
          </a:p>
        </p:txBody>
      </p:sp>
      <p:pic>
        <p:nvPicPr>
          <p:cNvPr id="4" name="図 3" descr="スクリーンショット 0029-01-24 15.26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21" y="3758312"/>
            <a:ext cx="4910039" cy="115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38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Scratch</a:t>
            </a:r>
            <a:r>
              <a:rPr kumimoji="1" lang="ja-JP" altLang="en-US" dirty="0" smtClean="0"/>
              <a:t>とは（</a:t>
            </a:r>
            <a:r>
              <a:rPr lang="en-US" altLang="en-US" dirty="0"/>
              <a:t>2</a:t>
            </a:r>
            <a:r>
              <a:rPr lang="ja-JP" altLang="en-US" dirty="0" smtClean="0"/>
              <a:t>/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8" name="1485238906ZOn4l7JjYFAkgP91485238896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5029" y="2089853"/>
            <a:ext cx="7549079" cy="4393228"/>
          </a:xfrm>
        </p:spPr>
      </p:pic>
      <p:sp>
        <p:nvSpPr>
          <p:cNvPr id="9" name="テキスト ボックス 8"/>
          <p:cNvSpPr txBox="1"/>
          <p:nvPr/>
        </p:nvSpPr>
        <p:spPr>
          <a:xfrm>
            <a:off x="3029511" y="1425288"/>
            <a:ext cx="3100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プログラムの作成方法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443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Scratch</a:t>
            </a:r>
            <a:r>
              <a:rPr lang="ja-JP" altLang="en-US" dirty="0"/>
              <a:t>とは</a:t>
            </a:r>
            <a:r>
              <a:rPr lang="ja-JP" altLang="en-US" dirty="0" smtClean="0"/>
              <a:t>（</a:t>
            </a:r>
            <a:r>
              <a:rPr lang="en-US" altLang="ja-JP" dirty="0"/>
              <a:t>3</a:t>
            </a:r>
            <a:r>
              <a:rPr lang="ja-JP" altLang="en-US" dirty="0" smtClean="0"/>
              <a:t>/</a:t>
            </a:r>
            <a:r>
              <a:rPr lang="en-US" altLang="ja-JP" dirty="0" smtClean="0"/>
              <a:t>3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4" name="1485239414v_2lWhEazuEFzoR1485239402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5705" y="2028647"/>
            <a:ext cx="7363825" cy="4367436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2738801" y="1425288"/>
            <a:ext cx="3671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プログラムのリミックス方法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27400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リミックスツリーの現状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34937" y="1689321"/>
            <a:ext cx="4096696" cy="4525963"/>
          </a:xfrm>
        </p:spPr>
        <p:txBody>
          <a:bodyPr/>
          <a:lstStyle/>
          <a:p>
            <a:r>
              <a:rPr lang="ja-JP" altLang="en-US" dirty="0" smtClean="0"/>
              <a:t>あるプログラムが引用されたことが目でわかるリミックスツリー</a:t>
            </a:r>
            <a:endParaRPr lang="en-US" altLang="ja-JP" dirty="0" smtClean="0"/>
          </a:p>
          <a:p>
            <a:r>
              <a:rPr lang="ja-JP" altLang="en-US" dirty="0" smtClean="0"/>
              <a:t>引用された後、変更された程度はわからない。（すべて同距離で表されている）</a:t>
            </a:r>
            <a:endParaRPr lang="en-US" altLang="ja-JP" dirty="0" smtClean="0"/>
          </a:p>
        </p:txBody>
      </p:sp>
      <p:pic>
        <p:nvPicPr>
          <p:cNvPr id="6" name="1485240380ZG5wovvcUfjcXAN1485240378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409" y="1689321"/>
            <a:ext cx="4353012" cy="247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6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現状の課題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引用元と引用されたプロジェクトの違いが同距離のため、分かりにくい。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→</a:t>
            </a:r>
            <a:r>
              <a:rPr lang="ja-JP" altLang="en-US" dirty="0" smtClean="0"/>
              <a:t>提案する解決方法</a:t>
            </a:r>
            <a:endParaRPr lang="en-US" altLang="ja-JP" dirty="0" smtClean="0"/>
          </a:p>
          <a:p>
            <a:r>
              <a:rPr kumimoji="1" lang="ja-JP" altLang="en-US" dirty="0" smtClean="0"/>
              <a:t>プロジェクトの類似性を類似度として数値化し、類似度を距離</a:t>
            </a:r>
            <a:r>
              <a:rPr lang="ja-JP" altLang="en-US" dirty="0" smtClean="0"/>
              <a:t>にして</a:t>
            </a:r>
            <a:r>
              <a:rPr kumimoji="1" lang="ja-JP" altLang="en-US" dirty="0" smtClean="0"/>
              <a:t>可視化する</a:t>
            </a:r>
            <a:endParaRPr kumimoji="1" lang="en-US" altLang="ja-JP" dirty="0" smtClean="0"/>
          </a:p>
          <a:p>
            <a:r>
              <a:rPr lang="ja-JP" altLang="en-US" dirty="0" smtClean="0"/>
              <a:t>教育者が考える類似性を可視化できれば、教育支援ツールができる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38837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研究</a:t>
            </a:r>
            <a:r>
              <a:rPr kumimoji="1" lang="ja-JP" altLang="en-US" dirty="0" smtClean="0"/>
              <a:t>方法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1/10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プログラム同士の類似度（数値</a:t>
            </a:r>
            <a:r>
              <a:rPr lang="ja-JP" altLang="en-US" dirty="0" smtClean="0"/>
              <a:t>）を出す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cos</a:t>
            </a:r>
            <a:r>
              <a:rPr lang="ja-JP" altLang="en-US" dirty="0" smtClean="0"/>
              <a:t>類似度</a:t>
            </a:r>
            <a:endParaRPr lang="en-US" altLang="ja-JP" dirty="0"/>
          </a:p>
          <a:p>
            <a:pPr lvl="1"/>
            <a:r>
              <a:rPr lang="ja-JP" altLang="en-US" dirty="0" smtClean="0"/>
              <a:t>ブロック数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スプライト数</a:t>
            </a:r>
            <a:endParaRPr lang="en-US" altLang="ja-JP" dirty="0" smtClean="0"/>
          </a:p>
          <a:p>
            <a:r>
              <a:rPr lang="ja-JP" altLang="en-US" dirty="0" smtClean="0"/>
              <a:t>上記の類似度を組み合わせてさまざまなグラフで可視化</a:t>
            </a:r>
            <a:endParaRPr lang="en-US" altLang="ja-JP" dirty="0" smtClean="0"/>
          </a:p>
          <a:p>
            <a:r>
              <a:rPr kumimoji="1" lang="ja-JP" altLang="en-US" dirty="0" smtClean="0"/>
              <a:t>可視化が、教育者が考える類似性と一致しているか、アンケートなどで評価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4628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4899</TotalTime>
  <Words>867</Words>
  <Application>Microsoft Macintosh PowerPoint</Application>
  <PresentationFormat>画面に合わせる (4:3)</PresentationFormat>
  <Paragraphs>169</Paragraphs>
  <Slides>32</Slides>
  <Notes>10</Notes>
  <HiddenSlides>0</HiddenSlides>
  <MMClips>3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3" baseType="lpstr">
      <vt:lpstr>ホワイト</vt:lpstr>
      <vt:lpstr>Scratchプログラムの可視化による類似度推定</vt:lpstr>
      <vt:lpstr>発表の流れ</vt:lpstr>
      <vt:lpstr>はじめに</vt:lpstr>
      <vt:lpstr>Scratchとは（1/4）</vt:lpstr>
      <vt:lpstr>Scratchとは（2/4）</vt:lpstr>
      <vt:lpstr>Scratchとは（3/3）</vt:lpstr>
      <vt:lpstr>リミックスツリーの現状</vt:lpstr>
      <vt:lpstr>現状の課題</vt:lpstr>
      <vt:lpstr>研究方法（1/10）</vt:lpstr>
      <vt:lpstr>研究方法（2/10）</vt:lpstr>
      <vt:lpstr>研究方法（3/10）</vt:lpstr>
      <vt:lpstr>研究方法（4/10）</vt:lpstr>
      <vt:lpstr>研究方法（5/10）</vt:lpstr>
      <vt:lpstr>研究方法（6/10）</vt:lpstr>
      <vt:lpstr>研究方法（7/10）</vt:lpstr>
      <vt:lpstr>研究方法（8/10）</vt:lpstr>
      <vt:lpstr>研究方法（9/10）</vt:lpstr>
      <vt:lpstr>研究方法（10/10）</vt:lpstr>
      <vt:lpstr>実験結果1　Pong Starter（1/6）</vt:lpstr>
      <vt:lpstr>実験結果1　Pong Starter（2/6）</vt:lpstr>
      <vt:lpstr>実験結果1　Pong Starter（3/6）</vt:lpstr>
      <vt:lpstr>実験結果1　Pong Starter（4/6）</vt:lpstr>
      <vt:lpstr>実験結果1　Pong Starter（5/6）</vt:lpstr>
      <vt:lpstr>実験結果1　Pong Starter（6/6）</vt:lpstr>
      <vt:lpstr>実験結果2　Maze Game（1/4）</vt:lpstr>
      <vt:lpstr>実験結果2　Maze Game（2/4）</vt:lpstr>
      <vt:lpstr>実験結果2　Maze Game（3/4）</vt:lpstr>
      <vt:lpstr>実験結果2　Maze Game（4/4）</vt:lpstr>
      <vt:lpstr>評価1　自己評価</vt:lpstr>
      <vt:lpstr>評価2　アンケート</vt:lpstr>
      <vt:lpstr>まとめ</vt:lpstr>
      <vt:lpstr>ご静聴ありがとうございました。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Scratchプログラムの可視化による類似度推定</dc:title>
  <dc:creator>森下 汐美</dc:creator>
  <cp:lastModifiedBy>岩科 智彩</cp:lastModifiedBy>
  <cp:revision>50</cp:revision>
  <dcterms:created xsi:type="dcterms:W3CDTF">2017-01-19T04:29:42Z</dcterms:created>
  <dcterms:modified xsi:type="dcterms:W3CDTF">2017-01-25T15:03:54Z</dcterms:modified>
</cp:coreProperties>
</file>